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3" r:id="rId5"/>
    <p:sldId id="1144" r:id="rId6"/>
    <p:sldId id="114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2792239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学校每月举办篮球赛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不同年级球员参赛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其他同学穿特制班服助威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连平时内向的同学也会观赛。汤姆作为班级篮球队一员性格害羞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常担忧犯错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队友们鼓励他别怕失误。为赢比赛大家每日放学后苦练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要熟知规则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也学自我保护。虽非总能获胜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但每场都有收获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偶尔疲惫或觉进步慢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班主任张老师说参赛意义不止赢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更在从中学习。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141" y="946863"/>
            <a:ext cx="10584128" cy="1366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 a basketball game at our school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different grades come together to join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all wear special class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support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those who always sit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classroom will go out to watch the game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3573016"/>
            <a:ext cx="13821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uniforms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028871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1.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考查名词。句意：其他学生都穿着特别的班级制服来支持球员。</a:t>
            </a:r>
            <a:r>
              <a:rPr lang="en-US" altLang="zh-CN" sz="2400" dirty="0">
                <a:cs typeface="Times New Roman" panose="02020603050405020304" pitchFamily="18" charset="0"/>
              </a:rPr>
              <a:t>uniform</a:t>
            </a:r>
            <a:r>
              <a:rPr lang="zh-CN" altLang="zh-CN" sz="2400" dirty="0">
                <a:cs typeface="Times New Roman" panose="02020603050405020304" pitchFamily="18" charset="0"/>
              </a:rPr>
              <a:t>表示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制服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,class uniform</a:t>
            </a:r>
            <a:r>
              <a:rPr lang="zh-CN" altLang="zh-CN" sz="2400" dirty="0">
                <a:cs typeface="Times New Roman" panose="02020603050405020304" pitchFamily="18" charset="0"/>
              </a:rPr>
              <a:t>表示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班级制服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dirty="0">
                <a:cs typeface="Times New Roman" panose="02020603050405020304" pitchFamily="18" charset="0"/>
              </a:rPr>
              <a:t>uniforms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77841" y="3527471"/>
            <a:ext cx="10903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quietly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5487" y="5108991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 smtClean="0">
                <a:cs typeface="Times New Roman" panose="02020603050405020304" pitchFamily="18" charset="0"/>
              </a:rPr>
              <a:t>2.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考查副词。句意：甚至那些总是安静坐在教室里的学生也会出去看比赛。</a:t>
            </a:r>
            <a:r>
              <a:rPr lang="en-US" altLang="zh-CN" sz="2400" dirty="0">
                <a:cs typeface="Times New Roman" panose="02020603050405020304" pitchFamily="18" charset="0"/>
              </a:rPr>
              <a:t>quietly</a:t>
            </a:r>
            <a:r>
              <a:rPr lang="zh-CN" altLang="zh-CN" sz="2400" dirty="0">
                <a:cs typeface="Times New Roman" panose="02020603050405020304" pitchFamily="18" charset="0"/>
              </a:rPr>
              <a:t>表示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安静地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修饰动词</a:t>
            </a:r>
            <a:r>
              <a:rPr lang="en-US" altLang="zh-CN" sz="2400" dirty="0">
                <a:cs typeface="Times New Roman" panose="02020603050405020304" pitchFamily="18" charset="0"/>
              </a:rPr>
              <a:t>sit</a:t>
            </a:r>
            <a:r>
              <a:rPr lang="zh-CN" altLang="zh-CN" sz="24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dirty="0">
                <a:cs typeface="Times New Roman" panose="02020603050405020304" pitchFamily="18" charset="0"/>
              </a:rPr>
              <a:t>quietly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92990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is on the basketball team of our class, but he’s also a shy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worries and thinks,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也许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will make mistakes during the game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We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him, “Don’t worry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a team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完美的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help each other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2636912"/>
            <a:ext cx="10903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Maybe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168492"/>
            <a:ext cx="11481215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3.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考查副词。句意：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也许我会在比赛中犯错。</a:t>
            </a:r>
            <a:r>
              <a:rPr lang="en-US" altLang="zh-CN" sz="2400" dirty="0">
                <a:cs typeface="Times New Roman" panose="02020603050405020304" pitchFamily="18" charset="0"/>
              </a:rPr>
              <a:t>”maybe</a:t>
            </a:r>
            <a:r>
              <a:rPr lang="zh-CN" altLang="zh-CN" sz="2400" dirty="0">
                <a:cs typeface="Times New Roman" panose="02020603050405020304" pitchFamily="18" charset="0"/>
              </a:rPr>
              <a:t>表示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也许</a:t>
            </a:r>
            <a:r>
              <a:rPr lang="en-US" altLang="zh-CN" sz="2400" dirty="0">
                <a:cs typeface="Times New Roman" panose="02020603050405020304" pitchFamily="18" charset="0"/>
              </a:rPr>
              <a:t>”,</a:t>
            </a:r>
            <a:r>
              <a:rPr lang="zh-CN" altLang="zh-CN" sz="2400" dirty="0">
                <a:cs typeface="Times New Roman" panose="02020603050405020304" pitchFamily="18" charset="0"/>
              </a:rPr>
              <a:t>用于句首表示可能性。故填</a:t>
            </a:r>
            <a:r>
              <a:rPr lang="en-US" altLang="zh-CN" sz="2400" dirty="0">
                <a:cs typeface="Times New Roman" panose="02020603050405020304" pitchFamily="18" charset="0"/>
              </a:rPr>
              <a:t>Maybe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782838" y="2633389"/>
            <a:ext cx="15343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encourage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5487" y="4176604"/>
            <a:ext cx="11481215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4.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考查动词。句意：我们总是鼓励他。</a:t>
            </a:r>
            <a:r>
              <a:rPr lang="en-US" altLang="zh-CN" sz="2400" dirty="0">
                <a:cs typeface="Times New Roman" panose="02020603050405020304" pitchFamily="18" charset="0"/>
              </a:rPr>
              <a:t>encourage</a:t>
            </a:r>
            <a:r>
              <a:rPr lang="zh-CN" altLang="zh-CN" sz="2400" dirty="0">
                <a:cs typeface="Times New Roman" panose="02020603050405020304" pitchFamily="18" charset="0"/>
              </a:rPr>
              <a:t>表示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鼓励</a:t>
            </a:r>
            <a:r>
              <a:rPr lang="en-US" altLang="zh-CN" sz="2400" dirty="0">
                <a:cs typeface="Times New Roman" panose="02020603050405020304" pitchFamily="18" charset="0"/>
              </a:rPr>
              <a:t>”,</a:t>
            </a:r>
            <a:r>
              <a:rPr lang="zh-CN" altLang="zh-CN" sz="2400" dirty="0">
                <a:cs typeface="Times New Roman" panose="02020603050405020304" pitchFamily="18" charset="0"/>
              </a:rPr>
              <a:t>主语是</a:t>
            </a:r>
            <a:r>
              <a:rPr lang="en-US" altLang="zh-CN" sz="2400" dirty="0">
                <a:cs typeface="Times New Roman" panose="02020603050405020304" pitchFamily="18" charset="0"/>
              </a:rPr>
              <a:t>we,</a:t>
            </a:r>
            <a:r>
              <a:rPr lang="zh-CN" altLang="zh-CN" sz="2400" dirty="0">
                <a:cs typeface="Times New Roman" panose="02020603050405020304" pitchFamily="18" charset="0"/>
              </a:rPr>
              <a:t>用一般现在时。故填</a:t>
            </a:r>
            <a:r>
              <a:rPr lang="en-US" altLang="zh-CN" sz="2400" dirty="0">
                <a:cs typeface="Times New Roman" panose="02020603050405020304" pitchFamily="18" charset="0"/>
              </a:rPr>
              <a:t>encourage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140523" y="2611760"/>
            <a:ext cx="11063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perfect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65487" y="5184716"/>
            <a:ext cx="11481215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5.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考查形容词。句意：没有人是完美的。</a:t>
            </a:r>
            <a:r>
              <a:rPr lang="en-US" altLang="zh-CN" sz="2400" dirty="0">
                <a:cs typeface="Times New Roman" panose="02020603050405020304" pitchFamily="18" charset="0"/>
              </a:rPr>
              <a:t>perfect</a:t>
            </a:r>
            <a:r>
              <a:rPr lang="zh-CN" altLang="zh-CN" sz="2400" dirty="0">
                <a:cs typeface="Times New Roman" panose="02020603050405020304" pitchFamily="18" charset="0"/>
              </a:rPr>
              <a:t>表示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完美的</a:t>
            </a:r>
            <a:r>
              <a:rPr lang="en-US" altLang="zh-CN" sz="2400" dirty="0">
                <a:cs typeface="Times New Roman" panose="02020603050405020304" pitchFamily="18" charset="0"/>
              </a:rPr>
              <a:t>”,</a:t>
            </a:r>
            <a:r>
              <a:rPr lang="zh-CN" altLang="zh-CN" sz="2400" dirty="0">
                <a:cs typeface="Times New Roman" panose="02020603050405020304" pitchFamily="18" charset="0"/>
              </a:rPr>
              <a:t>作表语。故填</a:t>
            </a:r>
            <a:r>
              <a:rPr lang="en-US" altLang="zh-CN" sz="2400" dirty="0">
                <a:cs typeface="Times New Roman" panose="02020603050405020304" pitchFamily="18" charset="0"/>
              </a:rPr>
              <a:t>perfect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win the game, we all work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find that we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练习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basketball from 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games, everyone must know the rules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 basketball can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we also need to learn how to protect ourselves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967335"/>
            <a:ext cx="15007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err="1"/>
              <a:t>practising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524815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6.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考查动词。句意：你可以发现我们每天放学后从</a:t>
            </a:r>
            <a:r>
              <a:rPr lang="en-US" altLang="zh-CN" sz="2400" dirty="0">
                <a:cs typeface="Times New Roman" panose="02020603050405020304" pitchFamily="18" charset="0"/>
              </a:rPr>
              <a:t>5</a:t>
            </a:r>
            <a:r>
              <a:rPr lang="zh-CN" altLang="zh-CN" sz="2400" dirty="0">
                <a:cs typeface="Times New Roman" panose="02020603050405020304" pitchFamily="18" charset="0"/>
              </a:rPr>
              <a:t>点到</a:t>
            </a:r>
            <a:r>
              <a:rPr lang="en-US" altLang="zh-CN" sz="2400" dirty="0">
                <a:cs typeface="Times New Roman" panose="02020603050405020304" pitchFamily="18" charset="0"/>
              </a:rPr>
              <a:t>6</a:t>
            </a:r>
            <a:r>
              <a:rPr lang="zh-CN" altLang="zh-CN" sz="2400" dirty="0">
                <a:cs typeface="Times New Roman" panose="02020603050405020304" pitchFamily="18" charset="0"/>
              </a:rPr>
              <a:t>点都在练习篮球。</a:t>
            </a:r>
            <a:r>
              <a:rPr lang="en-US" altLang="zh-CN" sz="2400" dirty="0" err="1">
                <a:cs typeface="Times New Roman" panose="02020603050405020304" pitchFamily="18" charset="0"/>
              </a:rPr>
              <a:t>practise</a:t>
            </a:r>
            <a:r>
              <a:rPr lang="zh-CN" altLang="zh-CN" sz="2400" dirty="0">
                <a:cs typeface="Times New Roman" panose="02020603050405020304" pitchFamily="18" charset="0"/>
              </a:rPr>
              <a:t>表示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练习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,are </a:t>
            </a:r>
            <a:r>
              <a:rPr lang="en-US" altLang="zh-CN" sz="2400" dirty="0" err="1">
                <a:cs typeface="Times New Roman" panose="02020603050405020304" pitchFamily="18" charset="0"/>
              </a:rPr>
              <a:t>practising</a:t>
            </a:r>
            <a:r>
              <a:rPr lang="zh-CN" altLang="zh-CN" sz="2400" dirty="0">
                <a:cs typeface="Times New Roman" panose="02020603050405020304" pitchFamily="18" charset="0"/>
              </a:rPr>
              <a:t>构成现在进行时。故填</a:t>
            </a:r>
            <a:r>
              <a:rPr lang="en-US" altLang="zh-CN" sz="2400" dirty="0" err="1">
                <a:cs typeface="Times New Roman" panose="02020603050405020304" pitchFamily="18" charset="0"/>
              </a:rPr>
              <a:t>practising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74926" y="2967335"/>
            <a:ext cx="15480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dangerous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5487" y="4653136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7.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考查形容词。句意：有时打篮球可能是危险的。</a:t>
            </a:r>
            <a:r>
              <a:rPr lang="en-US" altLang="zh-CN" sz="2400" dirty="0">
                <a:cs typeface="Times New Roman" panose="02020603050405020304" pitchFamily="18" charset="0"/>
              </a:rPr>
              <a:t>dangerous</a:t>
            </a:r>
            <a:r>
              <a:rPr lang="zh-CN" altLang="zh-CN" sz="2400" dirty="0">
                <a:cs typeface="Times New Roman" panose="02020603050405020304" pitchFamily="18" charset="0"/>
              </a:rPr>
              <a:t>表示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危险的</a:t>
            </a:r>
            <a:r>
              <a:rPr lang="en-US" altLang="zh-CN" sz="2400" dirty="0">
                <a:cs typeface="Times New Roman" panose="02020603050405020304" pitchFamily="18" charset="0"/>
              </a:rPr>
              <a:t>”,</a:t>
            </a:r>
            <a:r>
              <a:rPr lang="zh-CN" altLang="zh-CN" sz="2400" dirty="0">
                <a:cs typeface="Times New Roman" panose="02020603050405020304" pitchFamily="18" charset="0"/>
              </a:rPr>
              <a:t>作表语。故填</a:t>
            </a:r>
            <a:r>
              <a:rPr lang="en-US" altLang="zh-CN" sz="2400" dirty="0">
                <a:cs typeface="Times New Roman" panose="02020603050405020304" pitchFamily="18" charset="0"/>
              </a:rPr>
              <a:t>dangerous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92990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 we don’t always win, we still make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through each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may feel a bit tired or think we’re not improving fast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足够的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headteacher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Zhang tells us that 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目标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just to win the game, but to learn something from the game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2636912"/>
            <a:ext cx="13020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progress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140968"/>
            <a:ext cx="11481215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8.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考查名词。句意：我们仍然通过每场比赛取得进步。</a:t>
            </a:r>
            <a:r>
              <a:rPr lang="en-US" altLang="zh-CN" sz="2400" dirty="0">
                <a:cs typeface="Times New Roman" panose="02020603050405020304" pitchFamily="18" charset="0"/>
              </a:rPr>
              <a:t>progress</a:t>
            </a:r>
            <a:r>
              <a:rPr lang="zh-CN" altLang="zh-CN" sz="2400" dirty="0">
                <a:cs typeface="Times New Roman" panose="02020603050405020304" pitchFamily="18" charset="0"/>
              </a:rPr>
              <a:t>表示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进步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,make progress</a:t>
            </a:r>
            <a:r>
              <a:rPr lang="zh-CN" altLang="zh-CN" sz="2400" dirty="0">
                <a:cs typeface="Times New Roman" panose="02020603050405020304" pitchFamily="18" charset="0"/>
              </a:rPr>
              <a:t>是固定搭配。故填</a:t>
            </a:r>
            <a:r>
              <a:rPr lang="en-US" altLang="zh-CN" sz="2400" dirty="0">
                <a:cs typeface="Times New Roman" panose="02020603050405020304" pitchFamily="18" charset="0"/>
              </a:rPr>
              <a:t>progress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74926" y="2630948"/>
            <a:ext cx="1143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enough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65487" y="4149080"/>
            <a:ext cx="11481215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9.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考查副词。句意：或者认为我们进步得不够快。</a:t>
            </a:r>
            <a:r>
              <a:rPr lang="en-US" altLang="zh-CN" sz="2400" dirty="0">
                <a:cs typeface="Times New Roman" panose="02020603050405020304" pitchFamily="18" charset="0"/>
              </a:rPr>
              <a:t>enough</a:t>
            </a:r>
            <a:r>
              <a:rPr lang="zh-CN" altLang="zh-CN" sz="2400" dirty="0">
                <a:cs typeface="Times New Roman" panose="02020603050405020304" pitchFamily="18" charset="0"/>
              </a:rPr>
              <a:t>表示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足够地</a:t>
            </a:r>
            <a:r>
              <a:rPr lang="en-US" altLang="zh-CN" sz="2400" dirty="0">
                <a:cs typeface="Times New Roman" panose="02020603050405020304" pitchFamily="18" charset="0"/>
              </a:rPr>
              <a:t>”,</a:t>
            </a:r>
            <a:r>
              <a:rPr lang="zh-CN" altLang="zh-CN" sz="2400" dirty="0">
                <a:cs typeface="Times New Roman" panose="02020603050405020304" pitchFamily="18" charset="0"/>
              </a:rPr>
              <a:t>修饰副词</a:t>
            </a:r>
            <a:r>
              <a:rPr lang="en-US" altLang="zh-CN" sz="2400" dirty="0">
                <a:cs typeface="Times New Roman" panose="02020603050405020304" pitchFamily="18" charset="0"/>
              </a:rPr>
              <a:t>fast</a:t>
            </a:r>
            <a:r>
              <a:rPr lang="zh-CN" altLang="zh-CN" sz="24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dirty="0">
                <a:cs typeface="Times New Roman" panose="02020603050405020304" pitchFamily="18" charset="0"/>
              </a:rPr>
              <a:t>enough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933917" y="2618372"/>
            <a:ext cx="731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goal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65487" y="5157192"/>
            <a:ext cx="11481215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10.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考查名词。句意：但我们的班主任张老师告诉我们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我们的目标不仅仅是赢得比赛。</a:t>
            </a:r>
            <a:r>
              <a:rPr lang="en-US" altLang="zh-CN" sz="2400" dirty="0">
                <a:cs typeface="Times New Roman" panose="02020603050405020304" pitchFamily="18" charset="0"/>
              </a:rPr>
              <a:t>goal</a:t>
            </a:r>
            <a:r>
              <a:rPr lang="zh-CN" altLang="zh-CN" sz="2400" dirty="0">
                <a:cs typeface="Times New Roman" panose="02020603050405020304" pitchFamily="18" charset="0"/>
              </a:rPr>
              <a:t>表示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目标</a:t>
            </a:r>
            <a:r>
              <a:rPr lang="en-US" altLang="zh-CN" sz="2400" dirty="0">
                <a:cs typeface="Times New Roman" panose="02020603050405020304" pitchFamily="18" charset="0"/>
              </a:rPr>
              <a:t>”,</a:t>
            </a:r>
            <a:r>
              <a:rPr lang="zh-CN" altLang="zh-CN" sz="2400" dirty="0">
                <a:cs typeface="Times New Roman" panose="02020603050405020304" pitchFamily="18" charset="0"/>
              </a:rPr>
              <a:t>作主语。故填</a:t>
            </a:r>
            <a:r>
              <a:rPr lang="en-US" altLang="zh-CN" sz="2400" dirty="0">
                <a:cs typeface="Times New Roman" panose="02020603050405020304" pitchFamily="18" charset="0"/>
              </a:rPr>
              <a:t>goal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2" grpId="0"/>
      <p:bldP spid="14" grpId="0"/>
      <p:bldP spid="1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528</Words>
  <Application>Microsoft Office PowerPoint</Application>
  <PresentationFormat>自定义</PresentationFormat>
  <Paragraphs>32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458</cp:revision>
  <dcterms:created xsi:type="dcterms:W3CDTF">2020-11-06T05:24:00Z</dcterms:created>
  <dcterms:modified xsi:type="dcterms:W3CDTF">2025-09-17T18:54:25Z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